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70" r:id="rId9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EA0"/>
    <a:srgbClr val="FF9999"/>
    <a:srgbClr val="FDB5E5"/>
    <a:srgbClr val="FDF0BB"/>
    <a:srgbClr val="FF6699"/>
    <a:srgbClr val="F6FD99"/>
    <a:srgbClr val="66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69" autoAdjust="0"/>
  </p:normalViewPr>
  <p:slideViewPr>
    <p:cSldViewPr>
      <p:cViewPr varScale="1">
        <p:scale>
          <a:sx n="48" d="100"/>
          <a:sy n="48" d="100"/>
        </p:scale>
        <p:origin x="2798" y="8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2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8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3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6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8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5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67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1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1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9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5B95-B0E4-428C-ACA3-BD91C3CA9B80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4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s://www.google.co.uk/url?sa=i&amp;rct=j&amp;q=&amp;esrc=s&amp;frm=1&amp;source=images&amp;cd=&amp;cad=rja&amp;uact=8&amp;ved=0CAcQjRw&amp;url=https://sites.google.com/site/lykesocialstudies/sociology&amp;ei=4PuQVdSiA8TV7gboyYf4Ag&amp;bvm=bv.96783405,d.ZGU&amp;psig=AFQjCNGDNrC66pslNjYncRqpV27tzFMM7g&amp;ust=143565141985542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gordon@bcsweb.co.uk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url?sa=i&amp;rct=j&amp;q=&amp;esrc=s&amp;frm=1&amp;source=images&amp;cd=&amp;cad=rja&amp;uact=8&amp;ved=0CAcQjRw&amp;url=http://mydistance-learning-college.com/blog/which-jobs-can-sociology-lead/&amp;ei=vTeRVY2kJuy07gaZ1qHADA&amp;bvm=bv.96783405,d.ZGU&amp;psig=AFQjCNHtfXUw6dQnClFxtbMOmOb0XpyB0A&amp;ust=143566672230834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hyperlink" Target="http://www.google.co.uk/url?sa=i&amp;rct=j&amp;q=&amp;esrc=s&amp;frm=1&amp;source=images&amp;cd=&amp;cad=rja&amp;uact=8&amp;ved=0CAcQjRw&amp;url=http://www.rogerebert.com/reviews/the-adjustment-bureau-2011&amp;ei=gwCRVezuLuXV7Qbpt4ioDw&amp;bvm=bv.96783405,d.ZGU&amp;psig=AFQjCNEA55yvRLbscuvC1_6ElSnE7j3fKg&amp;ust=143565260237521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wZJ0TP4nTaE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google.co.uk/url?sa=i&amp;rct=j&amp;q=&amp;esrc=s&amp;frm=1&amp;source=images&amp;cd=&amp;cad=rja&amp;uact=8&amp;ved=0CAcQjRw&amp;url=http://www.memrise.com/mem/2070857/representing-the-functionalist-view-on-society-thr/&amp;ei=fAGRVdv-OYas7AbPqZ_4Dw&amp;bvm=bv.96783405,d.ZGU&amp;psig=AFQjCNHQydoAM8F7v68sAfGNhj7U4kRX8g&amp;ust=143565285447945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ved=0CAcQjRw&amp;url=http://girltalkhq.com/this-is-what-happens-when-you-start-a-feminist-group-in-highschool/&amp;ei=ewuRVcCwD8OH7QaO0Y1w&amp;bvm=bv.96783405,d.ZGU&amp;psig=AFQjCNF1-0Ayj-W31B1m5NRiwrm7sZ0srg&amp;ust=1435655392742120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hyperlink" Target="http://www.google.co.uk/url?sa=i&amp;rct=j&amp;q=&amp;esrc=s&amp;frm=1&amp;source=images&amp;cd=&amp;cad=rja&amp;uact=8&amp;ved=0CAcQjRw&amp;url=http://paydayloans.social/tag/home-journal-of-neurophysiology&amp;ei=CjqQVbHJMYH2Uo_kgfAI&amp;bvm=bv.96783405,d.d24&amp;psig=AFQjCNE35VmaovTL2930n_uxY_uw8COw0g&amp;ust=143560180003084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LHPOLSywdi0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Vz3eOb6Yl1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.uk/url?sa=i&amp;rct=j&amp;q=&amp;esrc=s&amp;frm=1&amp;source=images&amp;cd=&amp;cad=rja&amp;uact=8&amp;ved=0CAcQjRw&amp;url=http://www.wordans.ca/custom-t-shirt-design-details/celebrity-design-karl-marx-89327&amp;ei=dA-RVYSWO6bD7gbm3KzgBw&amp;bvm=bv.96783405,d.ZGU&amp;psig=AFQjCNGDNGbp82JhXTET8rhR6-yOCKKnNw&amp;ust=1435656427384634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frm=1&amp;source=images&amp;cd=&amp;cad=rja&amp;uact=8&amp;ved=0CAcQjRw&amp;url=http://iws2.collin.edu/lstern/INTRO-WEB-UNIT2A-LECTURE-WHAT-SOC.html&amp;ei=7BuRVYyyHoWp7Abt35fIDg&amp;psig=AFQjCNGKVJMraVPOejwJ0QDlLFAT0Zb0VA&amp;ust=1435659620722493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co.uk/url?sa=i&amp;rct=j&amp;q=&amp;esrc=s&amp;frm=1&amp;source=images&amp;cd=&amp;cad=rja&amp;uact=8&amp;ved=0CAcQjRw&amp;url=http://pescadordebits.com.br/olhos-azuis-um-documentario-sobre-o-preconceito/&amp;ei=_xqRVZymO8W57ga55LvYDQ&amp;bvm=bv.96783405,d.ZGU&amp;psig=AFQjCNG5B1TPTvTikF34iLRyCinBM2knbg&amp;ust=143565939070250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abcnews.go.com/topics/news/us/ruth-bader-ginsburg.htm&amp;ei=fjGRVcHWAqKM7AaN5p_oDQ&amp;bvm=bv.96783405,d.ZGU&amp;psig=AFQjCNEPCtcsBbwfX1Mzw9OFU9Gd878puA&amp;ust=143566514366516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6XTx2Rg04g" TargetMode="External"/><Relationship Id="rId3" Type="http://schemas.openxmlformats.org/officeDocument/2006/relationships/hyperlink" Target="http://www.aqa.org.uk/subjects/sociology/as-and-a-level/sociology-7191-7192/assessment-resources" TargetMode="External"/><Relationship Id="rId7" Type="http://schemas.openxmlformats.org/officeDocument/2006/relationships/hyperlink" Target="http://www.heforshe.org/" TargetMode="External"/><Relationship Id="rId2" Type="http://schemas.openxmlformats.org/officeDocument/2006/relationships/hyperlink" Target="http://www.aqa.org.uk/subjects/sociology/as-and-a-level/sociology-7191-7192/introduc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honeedsfeminism.com/about.html" TargetMode="External"/><Relationship Id="rId5" Type="http://schemas.openxmlformats.org/officeDocument/2006/relationships/hyperlink" Target="http://everydaysexism.com/index.php/about" TargetMode="External"/><Relationship Id="rId4" Type="http://schemas.openxmlformats.org/officeDocument/2006/relationships/hyperlink" Target="http://www.s-cool.co.uk/a-level/sociology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llegany.edu/Images/Sociology/sociology%20side%20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4095749"/>
            <a:ext cx="2644310" cy="21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ydistance-learning-college.com/blog/wp-content/uploads/2014/01/sociologyimage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8580" r="8124" b="30861"/>
          <a:stretch/>
        </p:blipFill>
        <p:spPr bwMode="auto">
          <a:xfrm>
            <a:off x="341040" y="8000535"/>
            <a:ext cx="6096594" cy="15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016" y="2156757"/>
            <a:ext cx="6342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A Level Sociology </a:t>
            </a:r>
          </a:p>
          <a:p>
            <a:pPr algn="ctr"/>
            <a:r>
              <a:rPr lang="en-GB" sz="4000" b="1" dirty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Introduction Summer Project 2024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013" y="6361497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ndara" pitchFamily="34" charset="0"/>
              </a:rPr>
              <a:t>This research based project is designed to give you an ideal grounding for your A Level Sociology course. </a:t>
            </a:r>
          </a:p>
          <a:p>
            <a:endParaRPr lang="en-GB" sz="1200" dirty="0">
              <a:latin typeface="Candara" pitchFamily="34" charset="0"/>
            </a:endParaRPr>
          </a:p>
          <a:p>
            <a:r>
              <a:rPr lang="en-GB" sz="1200" dirty="0">
                <a:latin typeface="Candara" pitchFamily="34" charset="0"/>
              </a:rPr>
              <a:t>Research and complete the tasks independently over the summer to get a head start and prepare for the key topics within AS (Year One A Level) Sociology. </a:t>
            </a:r>
          </a:p>
          <a:p>
            <a:endParaRPr lang="en-GB" sz="1200" dirty="0">
              <a:latin typeface="Candara" pitchFamily="34" charset="0"/>
            </a:endParaRPr>
          </a:p>
          <a:p>
            <a:r>
              <a:rPr lang="en-GB" sz="1200" dirty="0">
                <a:latin typeface="Candara" pitchFamily="34" charset="0"/>
              </a:rPr>
              <a:t>Present the tasks in any format you like and bring it with you to your first lesson after the summer. Make sure that you include a learning journal in your notes where you can place all summaries.</a:t>
            </a:r>
          </a:p>
          <a:p>
            <a:endParaRPr lang="en-GB" sz="1200" dirty="0">
              <a:latin typeface="Candara" pitchFamily="34" charset="0"/>
            </a:endParaRPr>
          </a:p>
          <a:p>
            <a:r>
              <a:rPr lang="en-GB" sz="1200" dirty="0">
                <a:latin typeface="Candara" pitchFamily="34" charset="0"/>
              </a:rPr>
              <a:t>If you have any questions please post these to: </a:t>
            </a:r>
            <a:r>
              <a:rPr lang="en-GB" sz="1200" dirty="0">
                <a:latin typeface="Candara" pitchFamily="34" charset="0"/>
                <a:hlinkClick r:id="rId6"/>
              </a:rPr>
              <a:t>ngordon@bcsweb.co.uk</a:t>
            </a:r>
            <a:r>
              <a:rPr lang="en-GB" sz="1200" dirty="0">
                <a:latin typeface="Candara" pitchFamily="34" charset="0"/>
              </a:rPr>
              <a:t> </a:t>
            </a:r>
          </a:p>
          <a:p>
            <a:endParaRPr lang="en-GB" sz="1200" dirty="0">
              <a:latin typeface="Candara" pitchFamily="34" charset="0"/>
            </a:endParaRPr>
          </a:p>
          <a:p>
            <a:pPr algn="ctr"/>
            <a:r>
              <a:rPr lang="en-GB" sz="1200" dirty="0">
                <a:latin typeface="Candara" pitchFamily="34" charset="0"/>
              </a:rPr>
              <a:t>Good luck and Enjoy </a:t>
            </a:r>
            <a:r>
              <a:rPr lang="en-GB" sz="1200" dirty="0">
                <a:latin typeface="Candara" pitchFamily="34" charset="0"/>
                <a:sym typeface="Wingdings" pitchFamily="2" charset="2"/>
              </a:rPr>
              <a:t> </a:t>
            </a:r>
          </a:p>
          <a:p>
            <a:pPr algn="ctr"/>
            <a:endParaRPr lang="en-GB" sz="1200" dirty="0">
              <a:latin typeface="Candara" pitchFamily="34" charset="0"/>
              <a:sym typeface="Wingdings" pitchFamily="2" charset="2"/>
            </a:endParaRPr>
          </a:p>
          <a:p>
            <a:pPr algn="ctr"/>
            <a:r>
              <a:rPr lang="en-GB" sz="1200" dirty="0">
                <a:latin typeface="Segoe Print" pitchFamily="2" charset="0"/>
                <a:sym typeface="Wingdings" pitchFamily="2" charset="2"/>
              </a:rPr>
              <a:t>Mrs Gordon – Lead Teacher of Sociology &amp; Head of Religious Education</a:t>
            </a:r>
            <a:endParaRPr lang="en-GB" sz="1200" dirty="0">
              <a:latin typeface="Segoe Print" pitchFamily="2" charset="0"/>
            </a:endParaRPr>
          </a:p>
        </p:txBody>
      </p:sp>
      <p:sp>
        <p:nvSpPr>
          <p:cNvPr id="3" name="Diagonal Stripe 2"/>
          <p:cNvSpPr/>
          <p:nvPr/>
        </p:nvSpPr>
        <p:spPr>
          <a:xfrm>
            <a:off x="188640" y="240714"/>
            <a:ext cx="1107504" cy="967870"/>
          </a:xfrm>
          <a:prstGeom prst="diagStripe">
            <a:avLst/>
          </a:prstGeom>
          <a:solidFill>
            <a:srgbClr val="A0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19119935">
            <a:off x="-441912" y="460733"/>
            <a:ext cx="207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Candara" pitchFamily="34" charset="0"/>
              </a:rPr>
              <a:t>New AQA Spec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  <a:latin typeface="Candara" pitchFamily="34" charset="0"/>
              </a:rPr>
              <a:t>For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2780" y="308301"/>
            <a:ext cx="1566808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7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40" y="27513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The AQA Course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8640" y="92589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Print" pitchFamily="2" charset="0"/>
              </a:rPr>
              <a:t>A level Year 1 &amp; 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672" y="1422762"/>
            <a:ext cx="588057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andara" pitchFamily="34" charset="0"/>
              </a:rPr>
              <a:t>A-level Examination Papers</a:t>
            </a:r>
          </a:p>
          <a:p>
            <a:endParaRPr lang="en-GB" sz="1600" b="1" dirty="0">
              <a:latin typeface="Candara" pitchFamily="34" charset="0"/>
            </a:endParaRPr>
          </a:p>
          <a:p>
            <a:r>
              <a:rPr lang="en-GB" sz="1600" b="1" dirty="0">
                <a:latin typeface="Candara" pitchFamily="34" charset="0"/>
              </a:rPr>
              <a:t>Paper 1</a:t>
            </a:r>
          </a:p>
          <a:p>
            <a:r>
              <a:rPr lang="en-GB" sz="1600" i="1" dirty="0">
                <a:latin typeface="Candara" pitchFamily="34" charset="0"/>
              </a:rPr>
              <a:t>Education with Theory and Methods</a:t>
            </a:r>
            <a:r>
              <a:rPr lang="en-GB" sz="1600" dirty="0">
                <a:latin typeface="Candara" pitchFamily="34" charset="0"/>
              </a:rPr>
              <a:t> (2 hours)</a:t>
            </a:r>
          </a:p>
          <a:p>
            <a:r>
              <a:rPr lang="en-GB" sz="1600" dirty="0">
                <a:latin typeface="Candara" pitchFamily="34" charset="0"/>
              </a:rPr>
              <a:t>80 marks</a:t>
            </a:r>
          </a:p>
          <a:p>
            <a:pPr lvl="0"/>
            <a:endParaRPr lang="en-GB" sz="1600" dirty="0">
              <a:solidFill>
                <a:prstClr val="black"/>
              </a:solidFill>
              <a:latin typeface="Candara" pitchFamily="34" charset="0"/>
            </a:endParaRPr>
          </a:p>
          <a:p>
            <a:pPr lvl="0"/>
            <a:r>
              <a:rPr lang="en-GB" sz="1600" b="1" dirty="0">
                <a:solidFill>
                  <a:prstClr val="black"/>
                </a:solidFill>
                <a:latin typeface="Candara" pitchFamily="34" charset="0"/>
              </a:rPr>
              <a:t>Paper 2</a:t>
            </a:r>
          </a:p>
          <a:p>
            <a:pPr lvl="0"/>
            <a:r>
              <a:rPr lang="en-GB" sz="1600" i="1" dirty="0">
                <a:solidFill>
                  <a:prstClr val="black"/>
                </a:solidFill>
                <a:latin typeface="Candara" pitchFamily="34" charset="0"/>
              </a:rPr>
              <a:t>Topics in Sociology </a:t>
            </a:r>
            <a:r>
              <a:rPr lang="en-GB" sz="1600" dirty="0">
                <a:solidFill>
                  <a:prstClr val="black"/>
                </a:solidFill>
                <a:latin typeface="Candara" pitchFamily="34" charset="0"/>
              </a:rPr>
              <a:t>(2 hours)</a:t>
            </a:r>
          </a:p>
          <a:p>
            <a:pPr lvl="0"/>
            <a:r>
              <a:rPr lang="en-GB" sz="1600" dirty="0">
                <a:solidFill>
                  <a:prstClr val="black"/>
                </a:solidFill>
                <a:latin typeface="Candara" pitchFamily="34" charset="0"/>
              </a:rPr>
              <a:t>80 marks</a:t>
            </a:r>
          </a:p>
          <a:p>
            <a:pPr lvl="0"/>
            <a:endParaRPr lang="en-GB" sz="1600" dirty="0">
              <a:solidFill>
                <a:prstClr val="black"/>
              </a:solidFill>
              <a:latin typeface="Candara" pitchFamily="34" charset="0"/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  <a:latin typeface="Candara" pitchFamily="34" charset="0"/>
              </a:rPr>
              <a:t>This exam will include a section on Families and Households (A2) and Beliefs in Society (B1).</a:t>
            </a:r>
          </a:p>
          <a:p>
            <a:pPr lvl="0"/>
            <a:endParaRPr lang="en-GB" sz="1600" dirty="0">
              <a:solidFill>
                <a:prstClr val="black"/>
              </a:solidFill>
              <a:latin typeface="Candara" pitchFamily="34" charset="0"/>
            </a:endParaRPr>
          </a:p>
          <a:p>
            <a:pPr lvl="0"/>
            <a:r>
              <a:rPr lang="en-GB" sz="1600" b="1" dirty="0">
                <a:solidFill>
                  <a:prstClr val="black"/>
                </a:solidFill>
                <a:latin typeface="Candara" pitchFamily="34" charset="0"/>
              </a:rPr>
              <a:t>Paper 3</a:t>
            </a:r>
          </a:p>
          <a:p>
            <a:pPr lvl="0"/>
            <a:r>
              <a:rPr lang="en-GB" sz="1600" i="1" dirty="0">
                <a:solidFill>
                  <a:prstClr val="black"/>
                </a:solidFill>
                <a:latin typeface="Candara" pitchFamily="34" charset="0"/>
              </a:rPr>
              <a:t>Crime and Deviance with Theory and Methods </a:t>
            </a:r>
            <a:r>
              <a:rPr lang="en-GB" sz="1600" dirty="0">
                <a:solidFill>
                  <a:prstClr val="black"/>
                </a:solidFill>
                <a:latin typeface="Candara" pitchFamily="34" charset="0"/>
              </a:rPr>
              <a:t>(2 hours)</a:t>
            </a:r>
          </a:p>
          <a:p>
            <a:pPr lvl="0"/>
            <a:r>
              <a:rPr lang="en-GB" sz="1600" dirty="0">
                <a:solidFill>
                  <a:prstClr val="black"/>
                </a:solidFill>
                <a:latin typeface="Candara" pitchFamily="34" charset="0"/>
              </a:rPr>
              <a:t>80 marks</a:t>
            </a:r>
          </a:p>
          <a:p>
            <a:pPr lvl="0"/>
            <a:endParaRPr lang="en-GB" sz="1600" dirty="0">
              <a:solidFill>
                <a:prstClr val="black"/>
              </a:solidFill>
              <a:latin typeface="Candara" pitchFamily="34" charset="0"/>
            </a:endParaRPr>
          </a:p>
          <a:p>
            <a:r>
              <a:rPr lang="en-GB" b="1" dirty="0">
                <a:latin typeface="Candara" pitchFamily="34" charset="0"/>
              </a:rPr>
              <a:t>Year 12:</a:t>
            </a:r>
          </a:p>
          <a:p>
            <a:endParaRPr lang="en-GB" b="1" dirty="0">
              <a:latin typeface="Candara" pitchFamily="34" charset="0"/>
            </a:endParaRPr>
          </a:p>
          <a:p>
            <a:r>
              <a:rPr lang="en-GB" sz="1600" b="1" dirty="0">
                <a:latin typeface="Candara" pitchFamily="34" charset="0"/>
              </a:rPr>
              <a:t>Topics Studied: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Education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Research Methods and Methods in Context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Families and Households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latin typeface="Candara" pitchFamily="34" charset="0"/>
            </a:endParaRPr>
          </a:p>
          <a:p>
            <a:pPr lvl="0"/>
            <a:r>
              <a:rPr lang="en-GB" b="1" dirty="0">
                <a:latin typeface="Candara" pitchFamily="34" charset="0"/>
              </a:rPr>
              <a:t>Year 13:</a:t>
            </a:r>
          </a:p>
          <a:p>
            <a:pPr lvl="0"/>
            <a:endParaRPr lang="en-GB" dirty="0">
              <a:latin typeface="Candara" pitchFamily="34" charset="0"/>
            </a:endParaRPr>
          </a:p>
          <a:p>
            <a:pPr lvl="0"/>
            <a:r>
              <a:rPr lang="en-GB" sz="1600" b="1" dirty="0">
                <a:latin typeface="Candara" pitchFamily="34" charset="0"/>
              </a:rPr>
              <a:t>Topics Studied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Crime and Deviance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Research Methods and Methods in Context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Beliefs in Society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36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4664" y="7473280"/>
            <a:ext cx="5976664" cy="201622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8640" y="4211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Task 1: </a:t>
            </a:r>
            <a:r>
              <a:rPr lang="en-GB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Functional Functionalists</a:t>
            </a:r>
            <a:r>
              <a:rPr lang="en-GB" sz="2400" b="1" dirty="0">
                <a:ln w="18415" cmpd="sng">
                  <a:noFill/>
                  <a:prstDash val="solid"/>
                </a:ln>
                <a:latin typeface="Segoe Print" pitchFamily="2" charset="0"/>
              </a:rPr>
              <a:t>…</a:t>
            </a:r>
            <a:endParaRPr lang="en-GB" sz="24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://static.rogerebert.com/uploads/movie/movie_poster/the-adjustment-bureau-2011/large_g87PqGH9Oo3d3Tbczcfk7ZMAIE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38" y="3312468"/>
            <a:ext cx="27241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03712" y="1022003"/>
            <a:ext cx="29080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Write Definitions for Free Will and Determinism.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Research Functionalism and produce a fact sheet outlining the  “Organic Analogy”.</a:t>
            </a:r>
          </a:p>
        </p:txBody>
      </p:sp>
      <p:pic>
        <p:nvPicPr>
          <p:cNvPr id="3076" name="Picture 4" descr="http://static.memrise.com/uploads/mems/output/4547212-130920095709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r="15304" b="10241"/>
          <a:stretch/>
        </p:blipFill>
        <p:spPr bwMode="auto">
          <a:xfrm>
            <a:off x="520316" y="1022003"/>
            <a:ext cx="2783396" cy="3667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20316" y="4922353"/>
            <a:ext cx="2656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dirty="0"/>
              <a:t>Watch this YouTube clip of The Adjustment Bureau Trailer: </a:t>
            </a:r>
            <a:r>
              <a:rPr lang="en-GB" u="sng" dirty="0">
                <a:hlinkClick r:id="rId6"/>
              </a:rPr>
              <a:t>https://www.youtube.com/watch?v=wZJ0TP4nTaE</a:t>
            </a:r>
            <a:r>
              <a:rPr lang="en-GB" u="sng" dirty="0"/>
              <a:t> </a:t>
            </a:r>
          </a:p>
          <a:p>
            <a:endParaRPr lang="en-GB" u="sng" dirty="0"/>
          </a:p>
          <a:p>
            <a:r>
              <a:rPr lang="en-GB" dirty="0"/>
              <a:t>Link this to Functionalism.</a:t>
            </a:r>
            <a:endParaRPr lang="en-GB" u="sng" dirty="0"/>
          </a:p>
        </p:txBody>
      </p:sp>
      <p:sp>
        <p:nvSpPr>
          <p:cNvPr id="12" name="Rounded Rectangle 11"/>
          <p:cNvSpPr/>
          <p:nvPr/>
        </p:nvSpPr>
        <p:spPr>
          <a:xfrm>
            <a:off x="1412776" y="7545288"/>
            <a:ext cx="4896544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9" t="71421" r="11742" b="24108"/>
          <a:stretch/>
        </p:blipFill>
        <p:spPr bwMode="auto">
          <a:xfrm>
            <a:off x="1743740" y="9154747"/>
            <a:ext cx="4316818" cy="17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7" t="30884" r="64206" b="52983"/>
          <a:stretch/>
        </p:blipFill>
        <p:spPr bwMode="auto">
          <a:xfrm>
            <a:off x="520316" y="7576925"/>
            <a:ext cx="818707" cy="63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6" t="30583" r="13045" b="62163"/>
          <a:stretch/>
        </p:blipFill>
        <p:spPr bwMode="auto">
          <a:xfrm>
            <a:off x="4920842" y="7587296"/>
            <a:ext cx="1201932" cy="36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0316" y="8337376"/>
            <a:ext cx="818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Remember you only have 140 characters or 30 words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2470" y="7561708"/>
            <a:ext cx="212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#</a:t>
            </a:r>
          </a:p>
        </p:txBody>
      </p:sp>
      <p:sp>
        <p:nvSpPr>
          <p:cNvPr id="18" name="Folded Corner 17"/>
          <p:cNvSpPr/>
          <p:nvPr/>
        </p:nvSpPr>
        <p:spPr>
          <a:xfrm>
            <a:off x="4123886" y="7235937"/>
            <a:ext cx="2304256" cy="177221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en-GB" b="1" dirty="0">
                <a:solidFill>
                  <a:schemeClr val="tx1"/>
                </a:solidFill>
              </a:rPr>
              <a:t>Summing up…</a:t>
            </a:r>
          </a:p>
          <a:p>
            <a:r>
              <a:rPr lang="en-GB" dirty="0">
                <a:solidFill>
                  <a:schemeClr val="tx1"/>
                </a:solidFill>
              </a:rPr>
              <a:t>Summarise everything that you have discovered about Functionalism.</a:t>
            </a:r>
          </a:p>
        </p:txBody>
      </p:sp>
    </p:spTree>
    <p:extLst>
      <p:ext uri="{BB962C8B-B14F-4D97-AF65-F5344CB8AC3E}">
        <p14:creationId xmlns:p14="http://schemas.microsoft.com/office/powerpoint/2010/main" val="19991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40" y="36400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Task 2: </a:t>
            </a:r>
            <a:r>
              <a:rPr lang="en-GB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Fiery Feminists…</a:t>
            </a:r>
          </a:p>
        </p:txBody>
      </p:sp>
      <p:pic>
        <p:nvPicPr>
          <p:cNvPr id="8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9125073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04664" y="7473280"/>
            <a:ext cx="5976664" cy="201622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412776" y="7545288"/>
            <a:ext cx="4896544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9" t="71421" r="11742" b="24108"/>
          <a:stretch/>
        </p:blipFill>
        <p:spPr bwMode="auto">
          <a:xfrm>
            <a:off x="1743740" y="9154747"/>
            <a:ext cx="4316818" cy="17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7" t="30884" r="64206" b="52983"/>
          <a:stretch/>
        </p:blipFill>
        <p:spPr bwMode="auto">
          <a:xfrm>
            <a:off x="520316" y="7576925"/>
            <a:ext cx="818707" cy="63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20316" y="8337376"/>
            <a:ext cx="818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Remember you only have 140 characters or 30 words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2469" y="7561708"/>
            <a:ext cx="222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#</a:t>
            </a:r>
          </a:p>
        </p:txBody>
      </p:sp>
      <p:sp>
        <p:nvSpPr>
          <p:cNvPr id="27" name="Folded Corner 26"/>
          <p:cNvSpPr/>
          <p:nvPr/>
        </p:nvSpPr>
        <p:spPr>
          <a:xfrm>
            <a:off x="4149080" y="6752052"/>
            <a:ext cx="2304256" cy="1800200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5. Summing up…</a:t>
            </a:r>
          </a:p>
          <a:p>
            <a:r>
              <a:rPr lang="en-GB" dirty="0">
                <a:solidFill>
                  <a:schemeClr val="tx1"/>
                </a:solidFill>
              </a:rPr>
              <a:t>Summarise everything that you have discovered about Feminism.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90467"/>
              </p:ext>
            </p:extLst>
          </p:nvPr>
        </p:nvGraphicFramePr>
        <p:xfrm>
          <a:off x="3224752" y="967480"/>
          <a:ext cx="3250840" cy="535454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5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5454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700" dirty="0">
                          <a:effectLst/>
                        </a:rPr>
                        <a:t>Watch YouTube clip: </a:t>
                      </a:r>
                      <a:r>
                        <a:rPr lang="en-GB" sz="1700" u="sng" dirty="0">
                          <a:effectLst/>
                          <a:hlinkClick r:id="rId6"/>
                        </a:rPr>
                        <a:t>https://www.youtube.com/watch?v=LHPOLSywdi0</a:t>
                      </a:r>
                      <a:r>
                        <a:rPr lang="en-GB" sz="1700" u="none" baseline="0" dirty="0">
                          <a:effectLst/>
                        </a:rPr>
                        <a:t> </a:t>
                      </a:r>
                      <a:r>
                        <a:rPr lang="en-GB" sz="1700" dirty="0">
                          <a:effectLst/>
                        </a:rPr>
                        <a:t>Define all key words from the video clip.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7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700" dirty="0">
                          <a:effectLst/>
                        </a:rPr>
                        <a:t>Research Feminism and produce a fact sheet outlining definitions and provide examples.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7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700" dirty="0">
                          <a:effectLst/>
                        </a:rPr>
                        <a:t>Research @/#</a:t>
                      </a:r>
                      <a:r>
                        <a:rPr lang="en-GB" sz="1700" dirty="0" err="1">
                          <a:effectLst/>
                        </a:rPr>
                        <a:t>EverydaySexism</a:t>
                      </a:r>
                      <a:r>
                        <a:rPr lang="en-GB" sz="1700" dirty="0">
                          <a:effectLst/>
                        </a:rPr>
                        <a:t> (remember this is a public forum</a:t>
                      </a:r>
                      <a:r>
                        <a:rPr lang="en-GB" sz="1700" baseline="0" dirty="0">
                          <a:effectLst/>
                        </a:rPr>
                        <a:t> and some content may not be appropriate and the school can take no responsibility over the content</a:t>
                      </a:r>
                      <a:r>
                        <a:rPr lang="en-GB" sz="1700" dirty="0">
                          <a:effectLst/>
                        </a:rPr>
                        <a:t>).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1" t="14844" r="29774" b="13102"/>
          <a:stretch/>
        </p:blipFill>
        <p:spPr bwMode="auto">
          <a:xfrm>
            <a:off x="2649611" y="4318246"/>
            <a:ext cx="940421" cy="96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916" y="6463834"/>
            <a:ext cx="338183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GB" sz="1700" dirty="0"/>
              <a:t>Research examples of gender inequality within the UK in contemporary society.</a:t>
            </a:r>
          </a:p>
        </p:txBody>
      </p:sp>
      <p:pic>
        <p:nvPicPr>
          <p:cNvPr id="4102" name="Picture 6" descr="http://girltalkhq.com/wp-content/uploads/2013/06/733917_504266326275369_1722935621_n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7" t="29267" r="31246" b="35367"/>
          <a:stretch/>
        </p:blipFill>
        <p:spPr bwMode="auto">
          <a:xfrm>
            <a:off x="270228" y="1015369"/>
            <a:ext cx="2108717" cy="144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50000" r="59395" b="27344"/>
          <a:stretch/>
        </p:blipFill>
        <p:spPr bwMode="auto">
          <a:xfrm>
            <a:off x="1043372" y="2460527"/>
            <a:ext cx="2206546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49783" r="59395" b="27344"/>
          <a:stretch/>
        </p:blipFill>
        <p:spPr bwMode="auto">
          <a:xfrm>
            <a:off x="253882" y="4117877"/>
            <a:ext cx="2206546" cy="167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71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690" y="344959"/>
            <a:ext cx="638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Task 3: </a:t>
            </a:r>
            <a:r>
              <a:rPr lang="en-GB" sz="2400" b="1" dirty="0">
                <a:ln w="18415" cmpd="sng">
                  <a:noFill/>
                  <a:prstDash val="solid"/>
                </a:ln>
                <a:latin typeface="Segoe Print" pitchFamily="2" charset="0"/>
              </a:rPr>
              <a:t>Magnificent Marxists…</a:t>
            </a:r>
            <a:endParaRPr lang="en-GB" sz="24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27063"/>
              </p:ext>
            </p:extLst>
          </p:nvPr>
        </p:nvGraphicFramePr>
        <p:xfrm>
          <a:off x="3824860" y="3102918"/>
          <a:ext cx="2721680" cy="34846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2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2624">
                <a:tc>
                  <a:txBody>
                    <a:bodyPr/>
                    <a:lstStyle/>
                    <a:p>
                      <a:pPr marL="457200" lvl="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GB" sz="2000" dirty="0">
                          <a:effectLst/>
                        </a:rPr>
                        <a:t>Define all key words on the video clip.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endParaRPr lang="en-GB" sz="2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GB" sz="2000" dirty="0">
                          <a:effectLst/>
                        </a:rPr>
                        <a:t>Research Marxism and produce a fact sheet outlining the difference between the bourgeoisie and the proletariat. 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9531" r="44216" b="27344"/>
          <a:stretch/>
        </p:blipFill>
        <p:spPr bwMode="auto">
          <a:xfrm>
            <a:off x="506296" y="2388972"/>
            <a:ext cx="3000908" cy="194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4664" y="6668244"/>
            <a:ext cx="583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GB" sz="2000" dirty="0"/>
              <a:t>Research examples of class inequality within the UK in contemporary Society.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4664" y="7473280"/>
            <a:ext cx="5976664" cy="201622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412776" y="7545288"/>
            <a:ext cx="4896544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9" t="71421" r="11742" b="24108"/>
          <a:stretch/>
        </p:blipFill>
        <p:spPr bwMode="auto">
          <a:xfrm>
            <a:off x="1743740" y="9154747"/>
            <a:ext cx="4316818" cy="17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7" t="30884" r="64206" b="52983"/>
          <a:stretch/>
        </p:blipFill>
        <p:spPr bwMode="auto">
          <a:xfrm>
            <a:off x="520316" y="7576925"/>
            <a:ext cx="818707" cy="63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20316" y="8337376"/>
            <a:ext cx="818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Remember you only have 140 characters or 30 words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2470" y="7561708"/>
            <a:ext cx="233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#</a:t>
            </a:r>
          </a:p>
        </p:txBody>
      </p:sp>
      <p:sp>
        <p:nvSpPr>
          <p:cNvPr id="25" name="Folded Corner 24"/>
          <p:cNvSpPr/>
          <p:nvPr/>
        </p:nvSpPr>
        <p:spPr>
          <a:xfrm>
            <a:off x="4149080" y="7075902"/>
            <a:ext cx="2304256" cy="1800200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5"/>
            </a:pPr>
            <a:r>
              <a:rPr lang="en-GB" b="1" dirty="0">
                <a:solidFill>
                  <a:schemeClr val="tx1"/>
                </a:solidFill>
              </a:rPr>
              <a:t>Summing up…</a:t>
            </a:r>
          </a:p>
          <a:p>
            <a:r>
              <a:rPr lang="en-GB" dirty="0">
                <a:solidFill>
                  <a:schemeClr val="tx1"/>
                </a:solidFill>
              </a:rPr>
              <a:t>Summarise everything that you have discovered about Marxism.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31250" r="43045" b="15548"/>
          <a:stretch/>
        </p:blipFill>
        <p:spPr bwMode="auto">
          <a:xfrm>
            <a:off x="506296" y="4526505"/>
            <a:ext cx="3168352" cy="2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www.wordans.ca/wvc-1311032934/wordansfiles/images/2011/7/18/89327/89327_34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21" y="863402"/>
            <a:ext cx="1872208" cy="2087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20316" y="1121280"/>
            <a:ext cx="3429000" cy="1133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dirty="0"/>
              <a:t>Watch </a:t>
            </a:r>
            <a:r>
              <a:rPr lang="en-GB" sz="2000" dirty="0" err="1"/>
              <a:t>youtube</a:t>
            </a:r>
            <a:r>
              <a:rPr lang="en-GB" sz="2000" dirty="0"/>
              <a:t> clip: </a:t>
            </a:r>
            <a:r>
              <a:rPr lang="en-GB" sz="2000" u="sng" dirty="0">
                <a:hlinkClick r:id="rId7"/>
              </a:rPr>
              <a:t>https://www.youtube.com/watch?v=Vz3eOb6Yl1s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1309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02" y="3932312"/>
            <a:ext cx="2273131" cy="133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340" y="230659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Task 4: </a:t>
            </a:r>
            <a:r>
              <a:rPr lang="en-GB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Autonomous Social Action Theorist</a:t>
            </a:r>
            <a:r>
              <a:rPr lang="en-GB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egoe Print" pitchFamily="2" charset="0"/>
              </a:rPr>
              <a:t>…</a:t>
            </a:r>
            <a:endParaRPr lang="en-GB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72655"/>
              </p:ext>
            </p:extLst>
          </p:nvPr>
        </p:nvGraphicFramePr>
        <p:xfrm>
          <a:off x="455339" y="969318"/>
          <a:ext cx="5925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Functionalism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Feminism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Marxism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6290" y="1733972"/>
            <a:ext cx="39097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Complete a summary table for your notes outlining each approach and stating whether they are: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/>
              <a:t>Consensus </a:t>
            </a:r>
            <a:r>
              <a:rPr lang="en-GB" sz="1600" dirty="0"/>
              <a:t>or </a:t>
            </a:r>
            <a:r>
              <a:rPr lang="en-GB" sz="1600" b="1" dirty="0"/>
              <a:t>Conflict Theories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/>
              <a:t>Macro</a:t>
            </a:r>
            <a:r>
              <a:rPr lang="en-GB" sz="1600" dirty="0"/>
              <a:t> or </a:t>
            </a:r>
            <a:r>
              <a:rPr lang="en-GB" sz="1600" b="1" dirty="0"/>
              <a:t>Micro Approaches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/>
              <a:t>Structural </a:t>
            </a:r>
            <a:r>
              <a:rPr lang="en-GB" sz="1600" dirty="0"/>
              <a:t>or</a:t>
            </a:r>
            <a:r>
              <a:rPr lang="en-GB" sz="1600" b="1" dirty="0"/>
              <a:t> Social Action</a:t>
            </a:r>
          </a:p>
          <a:p>
            <a:r>
              <a:rPr lang="en-GB" sz="1600" dirty="0"/>
              <a:t>Ensure that you define each of these key words.</a:t>
            </a:r>
          </a:p>
          <a:p>
            <a:endParaRPr lang="en-GB" sz="1600" dirty="0"/>
          </a:p>
          <a:p>
            <a:pPr marL="342900" indent="-342900">
              <a:buFont typeface="+mj-lt"/>
              <a:buAutoNum type="arabicPeriod" startAt="2"/>
            </a:pPr>
            <a:r>
              <a:rPr lang="en-GB" sz="1600" dirty="0"/>
              <a:t>From the functionalist task you would have discussed free will vs. determinism.  Do we have free will within society?  What perspective would Social Action Theorist take on this question?</a:t>
            </a:r>
          </a:p>
          <a:p>
            <a:pPr marL="342900" indent="-342900">
              <a:buFont typeface="+mj-lt"/>
              <a:buAutoNum type="arabicPeriod" startAt="2"/>
            </a:pPr>
            <a:endParaRPr lang="en-GB" sz="1600" dirty="0"/>
          </a:p>
          <a:p>
            <a:pPr marL="342900" indent="-342900">
              <a:buFont typeface="+mj-lt"/>
              <a:buAutoNum type="arabicPeriod" startAt="2"/>
            </a:pPr>
            <a:r>
              <a:rPr lang="en-GB" sz="1600" dirty="0"/>
              <a:t>Define Social Action Theorist approach to society.</a:t>
            </a:r>
          </a:p>
          <a:p>
            <a:pPr marL="342900" indent="-342900">
              <a:buFont typeface="+mj-lt"/>
              <a:buAutoNum type="arabicPeriod" startAt="2"/>
            </a:pPr>
            <a:endParaRPr lang="en-GB" sz="1600" dirty="0"/>
          </a:p>
          <a:p>
            <a:pPr marL="342900" indent="-342900">
              <a:buFont typeface="+mj-lt"/>
              <a:buAutoNum type="arabicPeriod" startAt="2"/>
            </a:pPr>
            <a:r>
              <a:rPr lang="en-GB" sz="1600" dirty="0"/>
              <a:t>Research Jane Elliot’s “Brown Eyes, Blue Eyes” experiments along with her “Angry Eye” experiment.  What would Social Action Theorist say about these experiment and participants?</a:t>
            </a:r>
          </a:p>
          <a:p>
            <a:pPr marL="342900" indent="-342900">
              <a:buFont typeface="+mj-lt"/>
              <a:buAutoNum type="arabicPeriod" startAt="2"/>
            </a:pPr>
            <a:endParaRPr lang="en-GB" sz="1600" dirty="0"/>
          </a:p>
          <a:p>
            <a:pPr marL="342900" indent="-342900">
              <a:buFont typeface="+mj-lt"/>
              <a:buAutoNum type="arabicPeriod" startAt="2"/>
            </a:pPr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404664" y="7473280"/>
            <a:ext cx="5976664" cy="201622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1412776" y="7545288"/>
            <a:ext cx="4896544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9" t="71421" r="11742" b="24108"/>
          <a:stretch/>
        </p:blipFill>
        <p:spPr bwMode="auto">
          <a:xfrm>
            <a:off x="1743740" y="9154747"/>
            <a:ext cx="4316818" cy="17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7" t="30884" r="64206" b="52983"/>
          <a:stretch/>
        </p:blipFill>
        <p:spPr bwMode="auto">
          <a:xfrm>
            <a:off x="520316" y="7576925"/>
            <a:ext cx="818707" cy="63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0316" y="8337376"/>
            <a:ext cx="818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Remember you only have 140 characters or 30 words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2470" y="7561708"/>
            <a:ext cx="248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#</a:t>
            </a:r>
          </a:p>
        </p:txBody>
      </p:sp>
      <p:sp>
        <p:nvSpPr>
          <p:cNvPr id="24" name="Folded Corner 23"/>
          <p:cNvSpPr/>
          <p:nvPr/>
        </p:nvSpPr>
        <p:spPr>
          <a:xfrm>
            <a:off x="4149080" y="7075902"/>
            <a:ext cx="2304256" cy="1800200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5"/>
            </a:pPr>
            <a:r>
              <a:rPr lang="en-GB" sz="1600" b="1" dirty="0">
                <a:solidFill>
                  <a:schemeClr val="tx1"/>
                </a:solidFill>
              </a:rPr>
              <a:t>Summing up…</a:t>
            </a:r>
          </a:p>
          <a:p>
            <a:r>
              <a:rPr lang="en-GB" sz="1600" dirty="0">
                <a:solidFill>
                  <a:schemeClr val="tx1"/>
                </a:solidFill>
              </a:rPr>
              <a:t>Summarise everything that you have discovered about Social Action Theorists.</a:t>
            </a:r>
          </a:p>
        </p:txBody>
      </p:sp>
      <p:pic>
        <p:nvPicPr>
          <p:cNvPr id="6146" name="Picture 2" descr="http://pescadordebits.com.br/wp-content/uploads/2013/04/olhos-azuis-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5457056"/>
            <a:ext cx="1986271" cy="1475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ws2.collin.edu/lstern/RKM-TO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12" y="1829222"/>
            <a:ext cx="2169191" cy="179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46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40" y="364009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Task 5: </a:t>
            </a:r>
            <a:r>
              <a:rPr lang="en-GB" sz="2000" b="1" dirty="0">
                <a:ln w="18415" cmpd="sng">
                  <a:noFill/>
                  <a:prstDash val="solid"/>
                </a:ln>
                <a:latin typeface="Segoe Print" pitchFamily="2" charset="0"/>
              </a:rPr>
              <a:t>Passionate Post-modernists…</a:t>
            </a:r>
            <a:endParaRPr lang="en-GB" sz="20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4664" y="764119"/>
            <a:ext cx="59511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Produce a factsheet outlining what post-modernism is and what it says about society?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 startAt="2"/>
            </a:pPr>
            <a:r>
              <a:rPr lang="en-GB" dirty="0"/>
              <a:t>Produce a table outlining the differences between a modern and post-modern society.</a:t>
            </a:r>
          </a:p>
          <a:p>
            <a:pPr marL="342900" indent="-342900">
              <a:buFont typeface="+mj-lt"/>
              <a:buAutoNum type="arabicPeriod" startAt="2"/>
            </a:pPr>
            <a:endParaRPr lang="en-GB" dirty="0"/>
          </a:p>
          <a:p>
            <a:pPr marL="342900" indent="-342900">
              <a:buFont typeface="+mj-lt"/>
              <a:buAutoNum type="arabicPeriod" startAt="2"/>
            </a:pPr>
            <a:endParaRPr lang="en-GB" dirty="0"/>
          </a:p>
          <a:p>
            <a:pPr marL="342900" indent="-342900">
              <a:buFont typeface="+mj-lt"/>
              <a:buAutoNum type="arabicPeriod" startAt="2"/>
            </a:pPr>
            <a:endParaRPr lang="en-GB" dirty="0"/>
          </a:p>
          <a:p>
            <a:pPr marL="342900" indent="-342900">
              <a:buFont typeface="+mj-lt"/>
              <a:buAutoNum type="arabicPeriod" startAt="2"/>
            </a:pPr>
            <a:endParaRPr lang="en-GB" dirty="0"/>
          </a:p>
          <a:p>
            <a:endParaRPr lang="en-GB" dirty="0"/>
          </a:p>
          <a:p>
            <a:pPr marL="342900" indent="-342900">
              <a:buFont typeface="+mj-lt"/>
              <a:buAutoNum type="arabicPeriod" startAt="3"/>
            </a:pPr>
            <a:r>
              <a:rPr lang="en-GB" dirty="0"/>
              <a:t>Find examples of post-modern changes in society within the Media.  For example  Same Sex Marriages in the USA.</a:t>
            </a:r>
          </a:p>
          <a:p>
            <a:pPr marL="342900" indent="-342900">
              <a:buFont typeface="+mj-lt"/>
              <a:buAutoNum type="arabicPeriod" startAt="3"/>
            </a:pP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04664" y="7473280"/>
            <a:ext cx="5976664" cy="201622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1412776" y="7545288"/>
            <a:ext cx="4896544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9" t="71421" r="11742" b="24108"/>
          <a:stretch/>
        </p:blipFill>
        <p:spPr bwMode="auto">
          <a:xfrm>
            <a:off x="1743740" y="9154747"/>
            <a:ext cx="4316818" cy="17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7" t="30884" r="64206" b="52983"/>
          <a:stretch/>
        </p:blipFill>
        <p:spPr bwMode="auto">
          <a:xfrm>
            <a:off x="520316" y="7576925"/>
            <a:ext cx="818707" cy="63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0316" y="8337376"/>
            <a:ext cx="818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Remember you only have 140 characters or 30 words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2470" y="7561708"/>
            <a:ext cx="262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#</a:t>
            </a:r>
          </a:p>
        </p:txBody>
      </p:sp>
      <p:sp>
        <p:nvSpPr>
          <p:cNvPr id="24" name="Folded Corner 23"/>
          <p:cNvSpPr/>
          <p:nvPr/>
        </p:nvSpPr>
        <p:spPr>
          <a:xfrm>
            <a:off x="4149080" y="5456652"/>
            <a:ext cx="2304256" cy="1800200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en-GB" b="1" dirty="0">
                <a:solidFill>
                  <a:schemeClr val="tx1"/>
                </a:solidFill>
              </a:rPr>
              <a:t>Summing up…</a:t>
            </a:r>
          </a:p>
          <a:p>
            <a:r>
              <a:rPr lang="en-GB" dirty="0">
                <a:solidFill>
                  <a:schemeClr val="tx1"/>
                </a:solidFill>
              </a:rPr>
              <a:t>Summarise everything that you have discovered about Post-Modernism.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52237"/>
              </p:ext>
            </p:extLst>
          </p:nvPr>
        </p:nvGraphicFramePr>
        <p:xfrm>
          <a:off x="1081472" y="3584848"/>
          <a:ext cx="45720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Modern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Post-Modern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2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6" name="Picture 4" descr="http://a.abcnews.com/images/Politics/164683607_6_16x9_99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1" y="5406322"/>
            <a:ext cx="3403169" cy="19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10156" r="7143" b="7031"/>
          <a:stretch/>
        </p:blipFill>
        <p:spPr bwMode="auto">
          <a:xfrm>
            <a:off x="3713212" y="1136576"/>
            <a:ext cx="1872208" cy="13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6" t="30583" r="13045" b="62163"/>
          <a:stretch/>
        </p:blipFill>
        <p:spPr bwMode="auto">
          <a:xfrm>
            <a:off x="4920842" y="7587296"/>
            <a:ext cx="1201932" cy="36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86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96" y="439722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Useful Resources &amp; Further Reading</a:t>
            </a:r>
          </a:p>
          <a:p>
            <a:pPr algn="ctr"/>
            <a:r>
              <a:rPr lang="en-GB" b="1" dirty="0">
                <a:ln w="18415" cmpd="sng">
                  <a:noFill/>
                  <a:prstDash val="solid"/>
                </a:ln>
                <a:latin typeface="Segoe Print" pitchFamily="2" charset="0"/>
              </a:rPr>
              <a:t>To help you on your way…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2656" y="1814844"/>
            <a:ext cx="6120680" cy="7026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6688" y="1280592"/>
            <a:ext cx="583263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ndara" pitchFamily="34" charset="0"/>
              </a:rPr>
              <a:t>Websites: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AQA New Specification – </a:t>
            </a:r>
            <a:r>
              <a:rPr lang="en-GB" sz="1600" dirty="0">
                <a:latin typeface="Candara" pitchFamily="34" charset="0"/>
                <a:hlinkClick r:id="rId2"/>
              </a:rPr>
              <a:t>http://www.aqa.org.uk/subjects/sociology/as-and-a-level/sociology-7191-7192/introduction</a:t>
            </a:r>
            <a:r>
              <a:rPr lang="en-GB" sz="1600" dirty="0">
                <a:latin typeface="Candar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AQA - Example Assessment Material -</a:t>
            </a:r>
            <a:r>
              <a:rPr lang="en-GB" sz="1600" dirty="0">
                <a:solidFill>
                  <a:prstClr val="black"/>
                </a:solidFill>
                <a:latin typeface="Candara" pitchFamily="34" charset="0"/>
                <a:hlinkClick r:id="rId3"/>
              </a:rPr>
              <a:t>http://www.aqa.org.uk/subjects/sociology/as-and-a-level/sociology-7191-7192/assessment-resources</a:t>
            </a:r>
            <a:r>
              <a:rPr lang="en-GB" sz="1600" dirty="0">
                <a:solidFill>
                  <a:prstClr val="black"/>
                </a:solidFill>
                <a:latin typeface="Candar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S-Cool Revision Materials  -                                         </a:t>
            </a:r>
            <a:r>
              <a:rPr lang="en-GB" sz="1600" dirty="0">
                <a:latin typeface="Candara" pitchFamily="34" charset="0"/>
                <a:hlinkClick r:id="rId4"/>
              </a:rPr>
              <a:t>http://www.s-cool.co.uk/a-level/sociology</a:t>
            </a:r>
            <a:r>
              <a:rPr lang="en-GB" sz="1600" dirty="0">
                <a:latin typeface="Candar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Every Day Sexism Project  -</a:t>
            </a:r>
            <a:r>
              <a:rPr lang="en-GB" sz="1600" dirty="0">
                <a:latin typeface="Candara" pitchFamily="34" charset="0"/>
                <a:hlinkClick r:id="rId5"/>
              </a:rPr>
              <a:t>http://everydaysexism.com/index.php/about</a:t>
            </a:r>
            <a:r>
              <a:rPr lang="en-GB" sz="1600" dirty="0">
                <a:latin typeface="Candar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Who Needs Feminism - </a:t>
            </a:r>
            <a:r>
              <a:rPr lang="en-GB" sz="1600" dirty="0">
                <a:latin typeface="Candara" pitchFamily="34" charset="0"/>
                <a:hlinkClick r:id="rId6"/>
              </a:rPr>
              <a:t>http://whoneedsfeminism.com/about.html</a:t>
            </a:r>
            <a:r>
              <a:rPr lang="en-GB" sz="1600" dirty="0">
                <a:latin typeface="Candar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He for She Campaign -  </a:t>
            </a:r>
            <a:r>
              <a:rPr lang="en-GB" sz="1600" dirty="0">
                <a:latin typeface="Candara" pitchFamily="34" charset="0"/>
                <a:hlinkClick r:id="rId7"/>
              </a:rPr>
              <a:t>http://www.heforshe.org/</a:t>
            </a:r>
            <a:r>
              <a:rPr lang="en-GB" sz="1600" dirty="0">
                <a:latin typeface="Candara" pitchFamily="34" charset="0"/>
              </a:rPr>
              <a:t> </a:t>
            </a:r>
          </a:p>
          <a:p>
            <a:endParaRPr lang="en-GB" sz="1600" dirty="0">
              <a:latin typeface="Candara" pitchFamily="34" charset="0"/>
            </a:endParaRPr>
          </a:p>
          <a:p>
            <a:r>
              <a:rPr lang="en-GB" sz="2000" b="1" dirty="0">
                <a:latin typeface="Candara" pitchFamily="34" charset="0"/>
              </a:rPr>
              <a:t>Videos:</a:t>
            </a:r>
            <a:endParaRPr lang="en-GB" sz="1600" b="1" dirty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Emma Watson Addresses the UN </a:t>
            </a:r>
            <a:r>
              <a:rPr lang="en-GB" sz="1600" dirty="0">
                <a:latin typeface="Candara" pitchFamily="34" charset="0"/>
                <a:hlinkClick r:id="rId8"/>
              </a:rPr>
              <a:t>https://www.youtube.com/watch?v=v6XTx2Rg04g</a:t>
            </a:r>
            <a:r>
              <a:rPr lang="en-GB" sz="1600" dirty="0">
                <a:latin typeface="Candara" pitchFamily="34" charset="0"/>
              </a:rPr>
              <a:t> </a:t>
            </a:r>
          </a:p>
          <a:p>
            <a:endParaRPr lang="en-GB" sz="1600" dirty="0">
              <a:latin typeface="Candara" pitchFamily="34" charset="0"/>
            </a:endParaRPr>
          </a:p>
          <a:p>
            <a:r>
              <a:rPr lang="en-GB" sz="2000" b="1" dirty="0">
                <a:latin typeface="Candara" pitchFamily="34" charset="0"/>
              </a:rPr>
              <a:t>Text Book: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itchFamily="34" charset="0"/>
              </a:rPr>
              <a:t>Please purchase the AQA A Level Sociology Book One published by Napier Press. Please see the front cover in the image below and recommended price.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906" y="7520939"/>
            <a:ext cx="5795143" cy="18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6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901</Words>
  <Application>Microsoft Office PowerPoint</Application>
  <PresentationFormat>A4 Paper (210x297 mm)</PresentationFormat>
  <Paragraphs>132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Candara</vt:lpstr>
      <vt:lpstr>Century Gothic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Bilton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Nat Gor</cp:lastModifiedBy>
  <cp:revision>67</cp:revision>
  <dcterms:created xsi:type="dcterms:W3CDTF">2015-06-03T18:33:21Z</dcterms:created>
  <dcterms:modified xsi:type="dcterms:W3CDTF">2024-07-29T22:06:37Z</dcterms:modified>
</cp:coreProperties>
</file>